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8"/>
  </p:notesMasterIdLst>
  <p:sldIdLst>
    <p:sldId id="256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es-ES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 /><Relationship Id="rId10" Type="http://schemas.openxmlformats.org/officeDocument/2006/relationships/tableStyles" Target="tableStyles.xml" /><Relationship Id="rId11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1397492" name="Marcador de encabezad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73715404" name="Marcador de fecha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s-ES"/>
              <a:t>10/30/2013</a:t>
            </a:fld>
            <a:endParaRPr lang="es-ES"/>
          </a:p>
        </p:txBody>
      </p:sp>
      <p:sp>
        <p:nvSpPr>
          <p:cNvPr id="476673001" name="Marcador de imagen de diapositiva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s-ES"/>
          </a:p>
        </p:txBody>
      </p:sp>
      <p:sp>
        <p:nvSpPr>
          <p:cNvPr id="1714073557" name="Marcador de notas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s-ES"/>
              <a:t>Haga clic para modificar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s-ES"/>
          </a:p>
        </p:txBody>
      </p:sp>
      <p:sp>
        <p:nvSpPr>
          <p:cNvPr id="2077504331" name="Marcador de pie de página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95762298" name="Marcador de número de diapositiva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s-ES"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84256000" name="Marcador de imagen de diapositiva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79461722" name="Marcador de notas 4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s-ES">
              <a:latin typeface="Arial"/>
              <a:cs typeface="Arial"/>
            </a:endParaRPr>
          </a:p>
        </p:txBody>
      </p:sp>
      <p:sp>
        <p:nvSpPr>
          <p:cNvPr id="2073124077" name="Marcador de número de diapositiva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s-ES"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99FB65B-7E5E-3D4F-62DA-2A1A1AA46A1B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63B136F-2482-4FF3-2858-C81656216AF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97A21C6-B64F-7459-4996-EF2B3E1BF9F7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7788970" name="Title 1"/>
          <p:cNvSpPr>
            <a:spLocks noGrp="1"/>
          </p:cNvSpPr>
          <p:nvPr>
            <p:ph type="ctrTitle"/>
          </p:nvPr>
        </p:nvSpPr>
        <p:spPr bwMode="auto">
          <a:xfrm>
            <a:off x="914400" y="2130425"/>
            <a:ext cx="10363199" cy="1470025"/>
          </a:xfrm>
        </p:spPr>
        <p:txBody>
          <a:bodyPr/>
          <a:lstStyle>
            <a:lvl1pPr algn="ctr">
              <a:defRPr b="1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692235290" name="Subtitle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Click to edit Master subtitle style</a:t>
            </a:r>
            <a:endParaRPr/>
          </a:p>
        </p:txBody>
      </p:sp>
      <p:sp>
        <p:nvSpPr>
          <p:cNvPr id="1082372291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2046159544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96655722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0406749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2022094591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2917761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1278794319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60695731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6002598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8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765955436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727921791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82459277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212158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9906161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8593199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970148225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868606652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7057319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4891398" name="Title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73728927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1810587800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26691224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62234647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4807191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280037281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1583498" y="1600201"/>
            <a:ext cx="470452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423650052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576053" y="1600201"/>
            <a:ext cx="5006346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54515582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396559349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69216602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95637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5312628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83498" y="1535113"/>
            <a:ext cx="47045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1861026651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583498" y="2174874"/>
            <a:ext cx="47045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206276001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480042" y="1535113"/>
            <a:ext cx="510235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1515241325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480042" y="2174874"/>
            <a:ext cx="510235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291583421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1538841471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94475685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354546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029576242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698905631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47780206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1297723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2088284294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49129457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6408388" name="Title 1"/>
          <p:cNvSpPr>
            <a:spLocks noGrp="1"/>
          </p:cNvSpPr>
          <p:nvPr>
            <p:ph type="title"/>
          </p:nvPr>
        </p:nvSpPr>
        <p:spPr bwMode="auto">
          <a:xfrm>
            <a:off x="1583498" y="273049"/>
            <a:ext cx="355239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19142435" name="Content Placeholder 2"/>
          <p:cNvSpPr>
            <a:spLocks noGrp="1"/>
          </p:cNvSpPr>
          <p:nvPr>
            <p:ph idx="1"/>
          </p:nvPr>
        </p:nvSpPr>
        <p:spPr bwMode="auto">
          <a:xfrm>
            <a:off x="5327914" y="273050"/>
            <a:ext cx="62544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1937508922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583498" y="1435101"/>
            <a:ext cx="355239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1496368332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1345767437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73266302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01378040" name="Title 1"/>
          <p:cNvSpPr>
            <a:spLocks noGrp="1"/>
          </p:cNvSpPr>
          <p:nvPr>
            <p:ph type="title"/>
          </p:nvPr>
        </p:nvSpPr>
        <p:spPr bwMode="auto">
          <a:xfrm>
            <a:off x="1583498" y="4800600"/>
            <a:ext cx="998510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555748244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1583498" y="612774"/>
            <a:ext cx="9985109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1998299969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583498" y="5367337"/>
            <a:ext cx="9985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1044927198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363965484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20646153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77850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83498" y="1600201"/>
            <a:ext cx="9998901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44570817" name="Shape 105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15071424" name="Shape 105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</p:spPr>
      </p:sp>
      <p:sp>
        <p:nvSpPr>
          <p:cNvPr id="1849371073" name="Shape 106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48682420" name="Shape 1061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71371046" name="Shape 1062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6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75573403" name="Shape 1063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34758995" name="Shape 1064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44984695" name="Shape 1065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95175974" name="Shape 1066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60870813" name="Shape 1067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37882783" name="Shape 106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877865358" name="Shape 106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09046915" name="Shape 107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1656059" name="Title 1"/>
          <p:cNvSpPr>
            <a:spLocks noGrp="1"/>
          </p:cNvSpPr>
          <p:nvPr>
            <p:ph type="title"/>
          </p:nvPr>
        </p:nvSpPr>
        <p:spPr bwMode="auto">
          <a:xfrm>
            <a:off x="1583498" y="274638"/>
            <a:ext cx="99989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886330328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264351" y="6356350"/>
            <a:ext cx="23180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/>
              <a:t>	</a:t>
            </a:r>
            <a:fld id="{F8E3F0E9-0FC2-4DDE-87CF-3BA6A04EA4CC}" type="slidenum">
              <a:rPr/>
              <a:t>‹#›</a:t>
            </a:fld>
            <a:endParaRPr/>
          </a:p>
        </p:txBody>
      </p:sp>
      <p:sp>
        <p:nvSpPr>
          <p:cNvPr id="101522240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19018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137568613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125706" y="6356350"/>
            <a:ext cx="35625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2289015" name="Título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es-ES" sz="60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¿Qué es el trabajo informal?</a:t>
            </a:r>
            <a:endParaRPr lang="es-ES"/>
          </a:p>
        </p:txBody>
      </p:sp>
      <p:sp>
        <p:nvSpPr>
          <p:cNvPr id="1072889981" name="Subtítulo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es-ES" sz="24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Lección 1.1.1</a:t>
            </a:r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4847591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2443636" y="274638"/>
            <a:ext cx="7476217" cy="1143000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/>
              <a:t>Definición y Características</a:t>
            </a:r>
            <a:endParaRPr/>
          </a:p>
        </p:txBody>
      </p:sp>
      <p:sp>
        <p:nvSpPr>
          <p:cNvPr id="1773917267" name="Marcador de contenido 2"/>
          <p:cNvSpPr>
            <a:spLocks noGrp="1"/>
          </p:cNvSpPr>
          <p:nvPr>
            <p:ph idx="1"/>
          </p:nvPr>
        </p:nvSpPr>
        <p:spPr bwMode="auto">
          <a:xfrm flipH="0" flipV="0">
            <a:off x="1911927" y="1333499"/>
            <a:ext cx="8653936" cy="475687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es-ES" sz="28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Es una actividad laboral fuera de la regulación estatal.</a:t>
            </a:r>
            <a:endParaRPr lang="es-ES" sz="2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457200" lvl="1" indent="0">
              <a:buFont typeface="Arial"/>
              <a:buNone/>
              <a:defRPr/>
            </a:pPr>
            <a:r>
              <a:rPr lang="es-ES" sz="2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Esto</a:t>
            </a:r>
            <a:r>
              <a:rPr lang="es-ES" sz="2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significa que no está cubierta por las leyes, normas y mecanismos de protección que el Estado establece para el trabajo formal. </a:t>
            </a:r>
            <a:endParaRPr lang="es-ES" sz="22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457200" lvl="1" indent="0">
              <a:buFont typeface="Arial"/>
              <a:buNone/>
              <a:defRPr/>
            </a:pPr>
            <a:r>
              <a:rPr lang="es-ES" sz="2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En términos concretos:</a:t>
            </a:r>
            <a:endParaRPr sz="2600"/>
          </a:p>
          <a:p>
            <a:pPr lvl="1">
              <a:defRPr/>
            </a:pPr>
            <a:r>
              <a:rPr lang="es-ES" sz="22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No tiene reconocimiento legal:</a:t>
            </a:r>
            <a:r>
              <a:rPr lang="es-ES" sz="2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El trabajador no figura en registros oficiales (como contratos, cotizaciones previsionales o impuestos). Su actividad existe, pero no está reconocida como empleo formal.</a:t>
            </a:r>
            <a:endParaRPr sz="2600"/>
          </a:p>
          <a:p>
            <a:pPr lvl="1">
              <a:defRPr/>
            </a:pPr>
            <a:r>
              <a:rPr lang="es-ES" sz="22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No tiene derechos garantizados:</a:t>
            </a:r>
            <a:r>
              <a:rPr lang="es-ES" sz="2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No accede a beneficios como seguro de salud, pensión, vacaciones pagadas, indemnización por despido o licencias médicas.</a:t>
            </a:r>
            <a:endParaRPr sz="2400"/>
          </a:p>
          <a:p>
            <a:pPr lvl="1">
              <a:defRPr/>
            </a:pPr>
            <a:r>
              <a:rPr lang="es-ES" sz="22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No existe fiscalización laboral:</a:t>
            </a:r>
            <a:r>
              <a:rPr lang="es-ES" sz="22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 Las condiciones de trabajo (horarios, seguridad, remuneración) no son supervisadas ni reguladas por instituciones estatales, lo que abre espacio a abusos y precariedad.</a:t>
            </a: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728560450" name=""/>
          <p:cNvPicPr>
            <a:picLocks noChangeAspect="1"/>
          </p:cNvPicPr>
          <p:nvPr/>
        </p:nvPicPr>
        <p:blipFill rotWithShape="1">
          <a:blip r:embed="rId3"/>
          <a:srcRect l="0" t="0" r="0" b="12987"/>
          <a:stretch/>
        </p:blipFill>
        <p:spPr bwMode="auto">
          <a:xfrm flipH="0" flipV="0">
            <a:off x="9369136" y="1559430"/>
            <a:ext cx="2476499" cy="2320635"/>
          </a:xfrm>
          <a:prstGeom prst="rect">
            <a:avLst/>
          </a:prstGeom>
        </p:spPr>
      </p:pic>
      <p:sp>
        <p:nvSpPr>
          <p:cNvPr id="354848030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2484043" y="274638"/>
            <a:ext cx="7110228" cy="1143000"/>
          </a:xfrm>
        </p:spPr>
        <p:txBody>
          <a:bodyPr/>
          <a:lstStyle/>
          <a:p>
            <a:pPr>
              <a:defRPr/>
            </a:pPr>
            <a:r>
              <a:rPr lang="es-ES" sz="44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Definición y Características</a:t>
            </a:r>
            <a:endParaRPr sz="4400"/>
          </a:p>
        </p:txBody>
      </p:sp>
      <p:sp>
        <p:nvSpPr>
          <p:cNvPr id="2046383733" name="Marcador de contenido 2"/>
          <p:cNvSpPr>
            <a:spLocks noGrp="1"/>
          </p:cNvSpPr>
          <p:nvPr>
            <p:ph idx="1"/>
          </p:nvPr>
        </p:nvSpPr>
        <p:spPr bwMode="auto">
          <a:xfrm flipH="0" flipV="0">
            <a:off x="2362199" y="1559430"/>
            <a:ext cx="7597527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marL="0" indent="0">
              <a:buFont typeface="Arial"/>
              <a:buNone/>
              <a:defRPr/>
            </a:pPr>
            <a:r>
              <a:rPr lang="es-ES" sz="28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Se caracteriza por sus ingresos inestables y condiciones precarias.</a:t>
            </a:r>
            <a:endParaRPr sz="2800"/>
          </a:p>
          <a:p>
            <a:pPr lvl="1">
              <a:defRPr/>
            </a:pPr>
            <a:r>
              <a:rPr lang="es-ES" sz="28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Variabilidad diaria o mensual:</a:t>
            </a:r>
            <a:r>
              <a:rPr lang="es-ES" sz="2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el trabajador no sabe cuánto ganará; depende de ventas, encargos o demanda ocasional.</a:t>
            </a:r>
            <a:endParaRPr sz="2800"/>
          </a:p>
          <a:p>
            <a:pPr lvl="1">
              <a:defRPr/>
            </a:pPr>
            <a:r>
              <a:rPr lang="es-ES" sz="28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Ausencia de salario fijo:</a:t>
            </a:r>
            <a:r>
              <a:rPr lang="es-ES" sz="2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no hay contrato que garantice un pago regular.</a:t>
            </a:r>
            <a:endParaRPr sz="2800"/>
          </a:p>
          <a:p>
            <a:pPr lvl="1">
              <a:defRPr/>
            </a:pPr>
            <a:r>
              <a:rPr lang="es-ES" sz="28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Dependencia de factores externos:</a:t>
            </a:r>
            <a:r>
              <a:rPr lang="es-ES" sz="2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clima, crisis económicas, represión estatal o competencia pueden reducir drásticamente los ingresos.</a:t>
            </a:r>
            <a:endParaRPr sz="2800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6048621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2703408" y="274638"/>
            <a:ext cx="3013363" cy="1143000"/>
          </a:xfrm>
        </p:spPr>
        <p:txBody>
          <a:bodyPr/>
          <a:lstStyle/>
          <a:p>
            <a:pPr>
              <a:defRPr/>
            </a:pPr>
            <a:r>
              <a:rPr/>
              <a:t>Ejemplos</a:t>
            </a:r>
            <a:endParaRPr/>
          </a:p>
        </p:txBody>
      </p:sp>
      <p:sp>
        <p:nvSpPr>
          <p:cNvPr id="177067211" name="Marcador de contenido 2"/>
          <p:cNvSpPr>
            <a:spLocks noGrp="1"/>
          </p:cNvSpPr>
          <p:nvPr>
            <p:ph idx="1"/>
          </p:nvPr>
        </p:nvSpPr>
        <p:spPr bwMode="auto">
          <a:xfrm flipH="0" flipV="0">
            <a:off x="2131908" y="1288761"/>
            <a:ext cx="6390408" cy="321396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es-ES" sz="2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Vendedores ambulantes.</a:t>
            </a:r>
            <a:endParaRPr sz="2800"/>
          </a:p>
          <a:p>
            <a:pPr>
              <a:defRPr/>
            </a:pPr>
            <a:r>
              <a:rPr lang="es-ES" sz="2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Trabajadoras domésticas sin contrato.</a:t>
            </a:r>
            <a:endParaRPr lang="es-ES" sz="2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28600" marR="0" indent="-228600" algn="l">
              <a:lnSpc>
                <a:spcPct val="90000"/>
              </a:lnSpc>
              <a:spcBef>
                <a:spcPts val="999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s-ES" sz="2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Trabajadoras en domicilio (artesanas, costureras, cocineras, etc..)</a:t>
            </a:r>
            <a:endParaRPr sz="2800"/>
          </a:p>
          <a:p>
            <a:pPr>
              <a:defRPr/>
            </a:pPr>
            <a:r>
              <a:rPr lang="es-ES" sz="2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Repartidores de plataformas digitales.</a:t>
            </a:r>
            <a:endParaRPr sz="2800"/>
          </a:p>
          <a:p>
            <a:pPr>
              <a:defRPr/>
            </a:pPr>
            <a:r>
              <a:rPr lang="es-ES" sz="2800" b="0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Artesanos y pequeños productores.</a:t>
            </a:r>
            <a:endParaRPr/>
          </a:p>
        </p:txBody>
      </p:sp>
      <p:pic>
        <p:nvPicPr>
          <p:cNvPr id="1820609169" name=""/>
          <p:cNvPicPr>
            <a:picLocks noChangeAspect="1"/>
          </p:cNvPicPr>
          <p:nvPr/>
        </p:nvPicPr>
        <p:blipFill rotWithShape="1">
          <a:blip r:embed="rId3"/>
          <a:srcRect l="0" t="0" r="42194" b="0"/>
          <a:stretch/>
        </p:blipFill>
        <p:spPr bwMode="auto">
          <a:xfrm flipH="0" flipV="0">
            <a:off x="2383908" y="4118909"/>
            <a:ext cx="3409908" cy="1843403"/>
          </a:xfrm>
          <a:prstGeom prst="rect">
            <a:avLst/>
          </a:prstGeom>
        </p:spPr>
      </p:pic>
      <p:pic>
        <p:nvPicPr>
          <p:cNvPr id="1301756068" name="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 flipH="0" flipV="0">
            <a:off x="9504217" y="555575"/>
            <a:ext cx="1839191" cy="1839191"/>
          </a:xfrm>
          <a:prstGeom prst="rect">
            <a:avLst/>
          </a:prstGeom>
        </p:spPr>
      </p:pic>
      <p:pic>
        <p:nvPicPr>
          <p:cNvPr id="794065979" name=""/>
          <p:cNvPicPr>
            <a:picLocks noChangeAspect="1"/>
          </p:cNvPicPr>
          <p:nvPr/>
        </p:nvPicPr>
        <p:blipFill rotWithShape="1">
          <a:blip r:embed="rId5"/>
          <a:stretch/>
        </p:blipFill>
        <p:spPr bwMode="auto">
          <a:xfrm flipH="0" flipV="0">
            <a:off x="8435954" y="3381903"/>
            <a:ext cx="2716954" cy="20377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assic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Standard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ONLYOFFICE/9.1.0.173</Application>
  <PresentationFormat>On-screen Show (4:3)</PresentationFormat>
  <Paragraphs>0</Paragraphs>
  <Slides>4</Slides>
  <Notes>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1</vt:lpstr>
      <vt:lpstr>Slide 1</vt:lpstr>
      <vt:lpstr>Slide 2</vt:lpstr>
      <vt:lpstr>Slide 3</vt:lpstr>
      <vt:lpstr>Slide 4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modified xsi:type="dcterms:W3CDTF">2025-11-23T21:36:14Z</dcterms:modified>
</cp:coreProperties>
</file>